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380" r:id="rId2"/>
    <p:sldId id="381" r:id="rId3"/>
    <p:sldId id="364" r:id="rId4"/>
    <p:sldId id="384" r:id="rId5"/>
    <p:sldId id="386" r:id="rId6"/>
    <p:sldId id="387" r:id="rId7"/>
    <p:sldId id="370" r:id="rId8"/>
    <p:sldId id="368" r:id="rId9"/>
    <p:sldId id="365" r:id="rId10"/>
    <p:sldId id="366" r:id="rId11"/>
    <p:sldId id="383" r:id="rId12"/>
    <p:sldId id="377" r:id="rId13"/>
    <p:sldId id="378" r:id="rId14"/>
    <p:sldId id="371" r:id="rId15"/>
    <p:sldId id="309" r:id="rId16"/>
    <p:sldId id="373" r:id="rId17"/>
    <p:sldId id="372" r:id="rId18"/>
    <p:sldId id="374" r:id="rId19"/>
    <p:sldId id="375" r:id="rId20"/>
    <p:sldId id="379" r:id="rId21"/>
    <p:sldId id="312" r:id="rId22"/>
    <p:sldId id="308" r:id="rId23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24B"/>
    <a:srgbClr val="FF3300"/>
    <a:srgbClr val="F935A5"/>
    <a:srgbClr val="4BF030"/>
    <a:srgbClr val="EF372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4" autoAdjust="0"/>
    <p:restoredTop sz="86019" autoAdjust="0"/>
  </p:normalViewPr>
  <p:slideViewPr>
    <p:cSldViewPr snapToGrid="0">
      <p:cViewPr varScale="1">
        <p:scale>
          <a:sx n="79" d="100"/>
          <a:sy n="79" d="100"/>
        </p:scale>
        <p:origin x="20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2440F-96F9-4927-959A-B97A65D72B33}" type="datetimeFigureOut">
              <a:rPr lang="es-MX" smtClean="0"/>
              <a:t>03/04/2018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FC33-11C8-474F-AB56-8C98A19E35B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38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2DE9C-3B82-46E7-B776-CA589EB4B630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AB39-FFEF-4F6A-94E0-7B7FD42068A2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320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Ahora profundicemos en el rubro de las exportaciones. En la pantalla vamos a ver los 4 componentes principales de la oferta exportadora</a:t>
            </a:r>
            <a:r>
              <a:rPr lang="es-CR" baseline="0" dirty="0" smtClean="0"/>
              <a:t> de CR al mundo.</a:t>
            </a:r>
          </a:p>
          <a:p>
            <a:r>
              <a:rPr lang="es-CR" baseline="0" dirty="0" smtClean="0"/>
              <a:t>Turismo</a:t>
            </a:r>
          </a:p>
          <a:p>
            <a:r>
              <a:rPr lang="es-CR" baseline="0" dirty="0" smtClean="0"/>
              <a:t>Componentes electrónicos</a:t>
            </a:r>
          </a:p>
          <a:p>
            <a:r>
              <a:rPr lang="es-CR" baseline="0" dirty="0" smtClean="0"/>
              <a:t>Agricultura</a:t>
            </a:r>
          </a:p>
          <a:p>
            <a:r>
              <a:rPr lang="es-CR" baseline="0" dirty="0" smtClean="0"/>
              <a:t>Servicios de TI (llámense software, servicios habilitados y otros servicios empresariales). Lo que podemos apreciar es que hoy por hoy, los servicios de TI son el componente más importante, desplazando a otras actividades que en pasado ocupaban esa posición. De esta manera estamos ante un cambio en nuestra estructura económica patrocinada por las empresas digitales, cambios que muy probablemente se a seguir profundizando en los próximos años.</a:t>
            </a:r>
            <a:endParaRPr lang="es-CR" dirty="0" smtClean="0"/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AB39-FFEF-4F6A-94E0-7B7FD42068A2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0937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AB39-FFEF-4F6A-94E0-7B7FD42068A2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5672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8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9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CA5A7-B492-48DE-AC04-28E27A2EEFEF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2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R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16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758952"/>
            <a:ext cx="5104503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2453C7E0-E31D-407E-8CC7-72C08E08007E}" type="slidenum">
              <a:rPr lang="es-CR" smtClean="0"/>
              <a:t>‹#›</a:t>
            </a:fld>
            <a:endParaRPr lang="es-C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43" y="1007624"/>
            <a:ext cx="2297941" cy="28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286604"/>
            <a:ext cx="6234055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8804" y="1845734"/>
            <a:ext cx="7017956" cy="374291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2453C7E0-E31D-407E-8CC7-72C08E08007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046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207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íneas superi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6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8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58843"/>
            <a:ext cx="6858000" cy="675560"/>
          </a:xfrm>
          <a:prstGeom prst="rect">
            <a:avLst/>
          </a:prstGeom>
        </p:spPr>
        <p:txBody>
          <a:bodyPr anchor="b"/>
          <a:lstStyle>
            <a:lvl1pPr algn="ctr">
              <a:defRPr sz="3581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143000" y="805815"/>
            <a:ext cx="6858000" cy="3343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93">
                <a:solidFill>
                  <a:schemeClr val="accent2">
                    <a:lumMod val="50000"/>
                  </a:schemeClr>
                </a:solidFill>
                <a:latin typeface="Myriad Pro Light" panose="020B0403030403020204" pitchFamily="34" charset="0"/>
              </a:defRPr>
            </a:lvl1pPr>
            <a:lvl2pPr marL="272846" indent="0" algn="ctr">
              <a:buNone/>
              <a:defRPr sz="1193"/>
            </a:lvl2pPr>
            <a:lvl3pPr marL="545691" indent="0" algn="ctr">
              <a:buNone/>
              <a:defRPr sz="1074"/>
            </a:lvl3pPr>
            <a:lvl4pPr marL="818537" indent="0" algn="ctr">
              <a:buNone/>
              <a:defRPr sz="955"/>
            </a:lvl4pPr>
            <a:lvl5pPr marL="1091382" indent="0" algn="ctr">
              <a:buNone/>
              <a:defRPr sz="955"/>
            </a:lvl5pPr>
            <a:lvl6pPr marL="1364228" indent="0" algn="ctr">
              <a:buNone/>
              <a:defRPr sz="955"/>
            </a:lvl6pPr>
            <a:lvl7pPr marL="1637073" indent="0" algn="ctr">
              <a:buNone/>
              <a:defRPr sz="955"/>
            </a:lvl7pPr>
            <a:lvl8pPr marL="1909919" indent="0" algn="ctr">
              <a:buNone/>
              <a:defRPr sz="955"/>
            </a:lvl8pPr>
            <a:lvl9pPr marL="2182764" indent="0" algn="ctr">
              <a:buNone/>
              <a:defRPr sz="955"/>
            </a:lvl9pPr>
          </a:lstStyle>
          <a:p>
            <a:r>
              <a:rPr lang="en-US" dirty="0"/>
              <a:t>Click to edit Master subtitle style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489337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804" y="1845734"/>
            <a:ext cx="7017956" cy="3742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613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5191483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2453C7E0-E31D-407E-8CC7-72C08E08007E}" type="slidenum">
              <a:rPr lang="es-CR" smtClean="0"/>
              <a:t>‹#›</a:t>
            </a:fld>
            <a:endParaRPr lang="es-C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84" y="1403922"/>
            <a:ext cx="2215588" cy="24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2453C7E0-E31D-407E-8CC7-72C08E08007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906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65563" y="-335696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2453C7E0-E31D-407E-8CC7-72C08E08007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966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2453C7E0-E31D-407E-8CC7-72C08E08007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538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2453C7E0-E31D-407E-8CC7-72C08E08007E}" type="slidenum">
              <a:rPr lang="es-CR" smtClean="0"/>
              <a:t>‹#›</a:t>
            </a:fld>
            <a:endParaRPr lang="es-CR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20" y="246824"/>
            <a:ext cx="3160640" cy="10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2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53C7E0-E31D-407E-8CC7-72C08E08007E}" type="slidenum">
              <a:rPr lang="es-CR" smtClean="0"/>
              <a:t>‹#›</a:t>
            </a:fld>
            <a:endParaRPr lang="es-CR"/>
          </a:p>
        </p:txBody>
      </p:sp>
      <p:sp>
        <p:nvSpPr>
          <p:cNvPr id="13" name="Rectángulo 12"/>
          <p:cNvSpPr/>
          <p:nvPr userDrawn="1"/>
        </p:nvSpPr>
        <p:spPr>
          <a:xfrm>
            <a:off x="13" y="4662323"/>
            <a:ext cx="3030041" cy="1659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35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9"/>
          <a:stretch/>
        </p:blipFill>
        <p:spPr>
          <a:xfrm>
            <a:off x="905353" y="4793220"/>
            <a:ext cx="1219361" cy="13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6492240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649224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23225DE-4BC7-46D4-BABC-3EDA4005FE82}" type="datetimeFigureOut">
              <a:rPr lang="es-CR" smtClean="0"/>
              <a:t>03/04/2018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2453C7E0-E31D-407E-8CC7-72C08E08007E}" type="slidenum">
              <a:rPr lang="es-CR" smtClean="0"/>
              <a:t>‹#›</a:t>
            </a:fld>
            <a:endParaRPr lang="es-CR"/>
          </a:p>
        </p:txBody>
      </p:sp>
      <p:sp>
        <p:nvSpPr>
          <p:cNvPr id="11" name="Rectángulo 10"/>
          <p:cNvSpPr/>
          <p:nvPr userDrawn="1"/>
        </p:nvSpPr>
        <p:spPr>
          <a:xfrm>
            <a:off x="7425344" y="4979084"/>
            <a:ext cx="1716275" cy="187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R" sz="135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9"/>
          <a:stretch/>
        </p:blipFill>
        <p:spPr>
          <a:xfrm>
            <a:off x="7673801" y="5219726"/>
            <a:ext cx="1219361" cy="13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9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97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  <p:sldLayoutId id="2147483735" r:id="rId13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1731264" y="1024447"/>
            <a:ext cx="5642017" cy="45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16896D94-2004-4647-9F37-7AF7CA835B1A}"/>
              </a:ext>
            </a:extLst>
          </p:cNvPr>
          <p:cNvSpPr txBox="1">
            <a:spLocks/>
          </p:cNvSpPr>
          <p:nvPr/>
        </p:nvSpPr>
        <p:spPr>
          <a:xfrm>
            <a:off x="642623" y="2599984"/>
            <a:ext cx="7404097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Desarrollo, promoción y uso de las tecnologías digitales.</a:t>
            </a:r>
          </a:p>
          <a:p>
            <a:pPr algn="just">
              <a:lnSpc>
                <a:spcPct val="100000"/>
              </a:lnSpc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Desarrollo de acciones consensuadas entre la industria, el Gobierno y la academia para fortalecer el sector de tecnologías digitales, en términos de productividad e innovación,  como un motor del desarrollo de otros sectores.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</p:txBody>
      </p:sp>
      <p:sp>
        <p:nvSpPr>
          <p:cNvPr id="8" name="Rectángulo 3"/>
          <p:cNvSpPr/>
          <p:nvPr/>
        </p:nvSpPr>
        <p:spPr>
          <a:xfrm>
            <a:off x="2833061" y="907033"/>
            <a:ext cx="5317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 Rica Verde, Inteligente y Digital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07136" y="2207857"/>
            <a:ext cx="3429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Desarrolladores 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Multimedia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commerce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Tecnología 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419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Comercialización 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tecnologías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480560" y="2207857"/>
            <a:ext cx="3895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Comercialización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tecnologías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Servicios habilitados por las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TD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Manufactura de componentes digitales</a:t>
            </a:r>
            <a:r>
              <a:rPr lang="es-419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419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Telecomunicaciones y redes (</a:t>
            </a:r>
            <a:r>
              <a:rPr lang="es-MX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OTTs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s-419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419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Audiovisual  (CAIAC)</a:t>
            </a: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 fontAlgn="base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3"/>
          <p:cNvSpPr/>
          <p:nvPr/>
        </p:nvSpPr>
        <p:spPr>
          <a:xfrm>
            <a:off x="2833061" y="907033"/>
            <a:ext cx="5317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 Rica Verde, Inteligente y Digital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7F369C-7A9B-42AF-A026-CF3987AEE61B}"/>
              </a:ext>
            </a:extLst>
          </p:cNvPr>
          <p:cNvSpPr txBox="1"/>
          <p:nvPr/>
        </p:nvSpPr>
        <p:spPr>
          <a:xfrm>
            <a:off x="778763" y="2556272"/>
            <a:ext cx="37444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CAMTIC  asumió el subsector audiovisual y representa las empresas dedicadas a:</a:t>
            </a:r>
          </a:p>
          <a:p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Producción Audiovisual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Animación </a:t>
            </a:r>
            <a:r>
              <a:rPr lang="es-C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Digital</a:t>
            </a:r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producción </a:t>
            </a:r>
          </a:p>
          <a:p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33061" y="907033"/>
            <a:ext cx="5317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CAIC es parte de CAMTIC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xmlns="" id="{DB7F369C-7A9B-42AF-A026-CF3987AEE61B}"/>
              </a:ext>
            </a:extLst>
          </p:cNvPr>
          <p:cNvSpPr txBox="1"/>
          <p:nvPr/>
        </p:nvSpPr>
        <p:spPr>
          <a:xfrm>
            <a:off x="4572000" y="2556272"/>
            <a:ext cx="37444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subsector que representamos ha tenido una fuerte labor de acompañamiento y desarrollo de la institucionalidad.</a:t>
            </a:r>
          </a:p>
          <a:p>
            <a:endParaRPr lang="es-419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Estas </a:t>
            </a: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directamente están contempladas en el proyecto de ley.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6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B7F369C-7A9B-42AF-A026-CF3987AEE61B}"/>
              </a:ext>
            </a:extLst>
          </p:cNvPr>
          <p:cNvSpPr txBox="1"/>
          <p:nvPr/>
        </p:nvSpPr>
        <p:spPr>
          <a:xfrm>
            <a:off x="743712" y="2741676"/>
            <a:ext cx="3304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CAMTIC  también representa al sector proveedor de servicios de contenido.</a:t>
            </a:r>
          </a:p>
          <a:p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Estas empresas directamente se ven afectadas  con la carga impositiva que se pretende en el proyecto de ley.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2833061" y="907033"/>
            <a:ext cx="5317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OTTs</a:t>
            </a:r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también son parte de CAMTIC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819912" y="3002090"/>
            <a:ext cx="7543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algn="ctr" defTabSz="914400"/>
            <a:r>
              <a:rPr lang="es-ES" sz="4800" dirty="0">
                <a:solidFill>
                  <a:srgbClr val="1E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posición respecto del proyecto de ley 20.661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CuadroTexto 4"/>
          <p:cNvSpPr txBox="1">
            <a:spLocks noChangeArrowheads="1"/>
          </p:cNvSpPr>
          <p:nvPr/>
        </p:nvSpPr>
        <p:spPr bwMode="auto">
          <a:xfrm>
            <a:off x="573024" y="2641126"/>
            <a:ext cx="742492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tabLst>
                <a:tab pos="6223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1200150" indent="-457200">
              <a:spcBef>
                <a:spcPct val="20000"/>
              </a:spcBef>
              <a:buChar char="–"/>
              <a:tabLst>
                <a:tab pos="622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22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2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s-ES_tradnl" altLang="es-C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 general la ley tiene una buena intensión dado que: </a:t>
            </a:r>
          </a:p>
          <a:p>
            <a:pPr marL="0" indent="0" algn="just">
              <a:spcBef>
                <a:spcPct val="0"/>
              </a:spcBef>
              <a:buNone/>
            </a:pPr>
            <a:endParaRPr lang="es-ES_tradnl" altLang="es-C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ES_tradnl" altLang="es-C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impulsa y reorganiza el sector cinematográfico y audiovisual,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ES_tradnl" altLang="es-C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pero </a:t>
            </a:r>
            <a:r>
              <a:rPr lang="es-ES_tradnl" altLang="es-C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vemos con </a:t>
            </a:r>
            <a:r>
              <a:rPr lang="es-ES_tradnl" altLang="es-C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preocupación</a:t>
            </a:r>
            <a:r>
              <a:rPr lang="es-419" altLang="es-C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s-ES_tradnl" altLang="es-CR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es-ES_tradnl" altLang="es-C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que se pretende </a:t>
            </a: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establecer un impuesto especial en los modelos de negocio como los servicios de provisión de </a:t>
            </a:r>
            <a:r>
              <a:rPr lang="es-C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contenido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r>
              <a:rPr lang="es-C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just">
              <a:spcBef>
                <a:spcPct val="0"/>
              </a:spcBef>
            </a:pPr>
            <a:endParaRPr lang="es-CR" sz="2000" dirty="0"/>
          </a:p>
          <a:p>
            <a:pPr algn="just" eaLnBrk="1" hangingPunct="1">
              <a:spcBef>
                <a:spcPct val="0"/>
              </a:spcBef>
            </a:pPr>
            <a:endParaRPr lang="es-ES_tradnl" altLang="es-CR" sz="16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2731008" y="907033"/>
            <a:ext cx="5419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Expediente </a:t>
            </a:r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20661 Ley de cinematografía y audiovisual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AF273B7-F4E0-48A3-8BA5-E85910C5432C}"/>
              </a:ext>
            </a:extLst>
          </p:cNvPr>
          <p:cNvSpPr/>
          <p:nvPr/>
        </p:nvSpPr>
        <p:spPr>
          <a:xfrm>
            <a:off x="1267967" y="2690336"/>
            <a:ext cx="6651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Proyecto de Ley  va en contra de </a:t>
            </a:r>
            <a:r>
              <a:rPr lang="es-C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</a:t>
            </a:r>
            <a:r>
              <a:rPr lang="es-C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impulsores de la economía del conocimiento y podría implicar un aumento de costos para el usuario y consecuentemente el encarecimiento del acceso a bienes culturales</a:t>
            </a:r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3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5" name="Marcador de texto 2"/>
          <p:cNvSpPr txBox="1">
            <a:spLocks/>
          </p:cNvSpPr>
          <p:nvPr/>
        </p:nvSpPr>
        <p:spPr>
          <a:xfrm>
            <a:off x="905256" y="3063050"/>
            <a:ext cx="75438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/>
            <a:r>
              <a:rPr lang="es-419" sz="4800" dirty="0" smtClean="0">
                <a:solidFill>
                  <a:srgbClr val="1E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Amores y desamores del proyecto de ley</a:t>
            </a:r>
            <a:endParaRPr lang="es-ES" sz="4800" dirty="0">
              <a:solidFill>
                <a:srgbClr val="1E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8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36A5815-B4FB-400F-98BC-5B2C8DE2EF60}"/>
              </a:ext>
            </a:extLst>
          </p:cNvPr>
          <p:cNvSpPr txBox="1"/>
          <p:nvPr/>
        </p:nvSpPr>
        <p:spPr>
          <a:xfrm>
            <a:off x="921367" y="1849233"/>
            <a:ext cx="365063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Reorganiza el Centro Costarricense de Producción Cinematográfica y lo convierte en el Centro Costarricense de Cine y Audiovisual,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CRCA</a:t>
            </a: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Otorga beneficios en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inversión</a:t>
            </a: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emprendimiento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audiovisual</a:t>
            </a: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Multiplica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presencia sectorial en el CRCA.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Formaliza el FAUNO, Fondo de fomento a la industria Audiovisual.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xmlns="" id="{036A5815-B4FB-400F-98BC-5B2C8DE2EF60}"/>
              </a:ext>
            </a:extLst>
          </p:cNvPr>
          <p:cNvSpPr txBox="1"/>
          <p:nvPr/>
        </p:nvSpPr>
        <p:spPr>
          <a:xfrm>
            <a:off x="4670407" y="1849233"/>
            <a:ext cx="3376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amplia la recaudación de 6%  establecidos en la Ley de Espectáculos Públicos, más allá de los cines en cabecera de provincia y lo amplia a todo el territorio nacional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Otorga fondos para el FAUNO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Propusimos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mejoras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proyecto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ley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 3"/>
          <p:cNvSpPr/>
          <p:nvPr/>
        </p:nvSpPr>
        <p:spPr>
          <a:xfrm>
            <a:off x="2731008" y="907033"/>
            <a:ext cx="5419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Amores del Proyecto de Ley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36A5815-B4FB-400F-98BC-5B2C8DE2EF60}"/>
              </a:ext>
            </a:extLst>
          </p:cNvPr>
          <p:cNvSpPr txBox="1"/>
          <p:nvPr/>
        </p:nvSpPr>
        <p:spPr>
          <a:xfrm>
            <a:off x="990601" y="2122714"/>
            <a:ext cx="7019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Consejo Nacional de Cinematografía no se </a:t>
            </a:r>
            <a:r>
              <a:rPr lang="es-C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dá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una representación  del sector de tecnologías de la información (CAIAC).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esquema de designación de los puestos del Consejo depende de un criterio de  exclusividad del Ministro y no de una terna propuesta por los sectores.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establecen pocos métodos de control de uso de los fondos que se pretenden otorgar para el fomento del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establece una carga impositiva adicional a los servicios de provisión de contenido y con esto se afecta el acceso a los bienes de la cultura.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6" name="Rectángulo 3"/>
          <p:cNvSpPr/>
          <p:nvPr/>
        </p:nvSpPr>
        <p:spPr>
          <a:xfrm>
            <a:off x="2731008" y="907033"/>
            <a:ext cx="5419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Desamores del </a:t>
            </a:r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Ley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48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/>
          <p:nvPr/>
        </p:nvSpPr>
        <p:spPr>
          <a:xfrm>
            <a:off x="959474" y="2308331"/>
            <a:ext cx="72314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1E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la ley de cinematografía y audiovisual</a:t>
            </a:r>
          </a:p>
          <a:p>
            <a:pPr algn="ctr"/>
            <a:endParaRPr lang="es-ES" sz="4000" dirty="0">
              <a:solidFill>
                <a:srgbClr val="1E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419" dirty="0" smtClean="0"/>
              <a:t>E</a:t>
            </a:r>
            <a:r>
              <a:rPr lang="es-CR" dirty="0" err="1" smtClean="0"/>
              <a:t>xpediente</a:t>
            </a:r>
            <a:r>
              <a:rPr lang="es-CR" dirty="0" smtClean="0"/>
              <a:t> </a:t>
            </a:r>
            <a:r>
              <a:rPr lang="es-CR" dirty="0"/>
              <a:t>N° 20661</a:t>
            </a:r>
            <a:endParaRPr lang="es-MX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50D34E-748B-4928-A0C7-9C93364E6807}"/>
              </a:ext>
            </a:extLst>
          </p:cNvPr>
          <p:cNvSpPr txBox="1"/>
          <p:nvPr/>
        </p:nvSpPr>
        <p:spPr>
          <a:xfrm>
            <a:off x="842010" y="2919454"/>
            <a:ext cx="730852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afecta: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desarrollo de la economía del </a:t>
            </a:r>
            <a:r>
              <a:rPr lang="es-C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conocimiento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acceso a los servicios de </a:t>
            </a:r>
            <a:r>
              <a:rPr lang="es-C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contenido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asequibilidad de los  bienes culturales (costos mas elevados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encarecimiento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5" name="Rectángulo 3"/>
          <p:cNvSpPr/>
          <p:nvPr/>
        </p:nvSpPr>
        <p:spPr>
          <a:xfrm>
            <a:off x="2731008" y="907033"/>
            <a:ext cx="5419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estamos de acuerdo con el establecimiento de un impuesto a los servicio de contenido</a:t>
            </a:r>
            <a:endParaRPr lang="es-CR" altLang="es-CR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7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jet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1" t="-3902" r="-2223" b="-1984"/>
          <a:stretch>
            <a:fillRect/>
          </a:stretch>
        </p:blipFill>
        <p:spPr bwMode="auto">
          <a:xfrm>
            <a:off x="1167372" y="1714925"/>
            <a:ext cx="7216775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6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09926" y="0"/>
            <a:ext cx="930269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  <a:endParaRPr lang="es-MX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44" y="4659990"/>
            <a:ext cx="4096512" cy="16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1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6" name="Rectángulo 3"/>
          <p:cNvSpPr/>
          <p:nvPr/>
        </p:nvSpPr>
        <p:spPr>
          <a:xfrm>
            <a:off x="5386841" y="907033"/>
            <a:ext cx="3814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s-CR" altLang="es-C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xmlns="" id="{94022140-E52C-4843-936B-DC63818A02AD}"/>
              </a:ext>
            </a:extLst>
          </p:cNvPr>
          <p:cNvSpPr txBox="1"/>
          <p:nvPr/>
        </p:nvSpPr>
        <p:spPr>
          <a:xfrm>
            <a:off x="963168" y="2238816"/>
            <a:ext cx="6271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</a:t>
            </a:r>
            <a:r>
              <a:rPr lang="es-C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</a:t>
            </a:r>
            <a:r>
              <a:rPr lang="es-419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s-419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 </a:t>
            </a: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somos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visión general de la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ley</a:t>
            </a: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Nuestras preocupaciones respecto de la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ley</a:t>
            </a: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Nuestra posición respecto del proyecto de ley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20.661</a:t>
            </a: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Amores y desamores del proyecto de  </a:t>
            </a:r>
            <a:r>
              <a:rPr lang="es-C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ley</a:t>
            </a:r>
            <a:r>
              <a:rPr lang="es-419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8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6" name="Rectángulo 3"/>
          <p:cNvSpPr/>
          <p:nvPr/>
        </p:nvSpPr>
        <p:spPr>
          <a:xfrm>
            <a:off x="1034297" y="2918713"/>
            <a:ext cx="7158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4800" dirty="0">
                <a:solidFill>
                  <a:srgbClr val="1E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¿Quiénes somos?</a:t>
            </a:r>
            <a:endParaRPr lang="es-ES" sz="4800" dirty="0">
              <a:solidFill>
                <a:srgbClr val="1E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R" altLang="es-C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55452" y="5525258"/>
            <a:ext cx="1161956" cy="936502"/>
          </a:xfrm>
          <a:prstGeom prst="rect">
            <a:avLst/>
          </a:prstGeom>
        </p:spPr>
      </p:pic>
      <p:grpSp>
        <p:nvGrpSpPr>
          <p:cNvPr id="13" name="Grupo 29"/>
          <p:cNvGrpSpPr/>
          <p:nvPr/>
        </p:nvGrpSpPr>
        <p:grpSpPr>
          <a:xfrm>
            <a:off x="396863" y="2447161"/>
            <a:ext cx="1741231" cy="709951"/>
            <a:chOff x="3538988" y="5272760"/>
            <a:chExt cx="1957445" cy="946600"/>
          </a:xfrm>
        </p:grpSpPr>
        <p:sp>
          <p:nvSpPr>
            <p:cNvPr id="14" name="TextBox 17"/>
            <p:cNvSpPr txBox="1"/>
            <p:nvPr/>
          </p:nvSpPr>
          <p:spPr>
            <a:xfrm>
              <a:off x="3972377" y="5726918"/>
              <a:ext cx="1135004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Turismo</a:t>
              </a:r>
              <a:endParaRPr lang="bg-B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ángulo 32"/>
            <p:cNvSpPr/>
            <p:nvPr/>
          </p:nvSpPr>
          <p:spPr>
            <a:xfrm>
              <a:off x="3538988" y="5272760"/>
              <a:ext cx="195744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US$2,253 M </a:t>
              </a:r>
            </a:p>
          </p:txBody>
        </p:sp>
      </p:grpSp>
      <p:grpSp>
        <p:nvGrpSpPr>
          <p:cNvPr id="16" name="Grupo 33"/>
          <p:cNvGrpSpPr/>
          <p:nvPr/>
        </p:nvGrpSpPr>
        <p:grpSpPr>
          <a:xfrm>
            <a:off x="2448714" y="2447160"/>
            <a:ext cx="1778950" cy="1006571"/>
            <a:chOff x="4687853" y="5273099"/>
            <a:chExt cx="1999850" cy="1342095"/>
          </a:xfrm>
        </p:grpSpPr>
        <p:sp>
          <p:nvSpPr>
            <p:cNvPr id="17" name="TextBox 17"/>
            <p:cNvSpPr txBox="1"/>
            <p:nvPr/>
          </p:nvSpPr>
          <p:spPr>
            <a:xfrm>
              <a:off x="4687853" y="5753420"/>
              <a:ext cx="188866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Componentes Electrónicos</a:t>
              </a:r>
              <a:endParaRPr lang="bg-B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ángulo 36"/>
            <p:cNvSpPr/>
            <p:nvPr/>
          </p:nvSpPr>
          <p:spPr>
            <a:xfrm>
              <a:off x="4715896" y="5273099"/>
              <a:ext cx="1971807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US$2,386</a:t>
              </a:r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M</a:t>
              </a:r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9" name="Grupo 37"/>
          <p:cNvGrpSpPr/>
          <p:nvPr/>
        </p:nvGrpSpPr>
        <p:grpSpPr>
          <a:xfrm>
            <a:off x="4477887" y="2440200"/>
            <a:ext cx="1754006" cy="743712"/>
            <a:chOff x="6037263" y="5203097"/>
            <a:chExt cx="1971807" cy="991615"/>
          </a:xfrm>
        </p:grpSpPr>
        <p:sp>
          <p:nvSpPr>
            <p:cNvPr id="20" name="TextBox 17"/>
            <p:cNvSpPr txBox="1"/>
            <p:nvPr/>
          </p:nvSpPr>
          <p:spPr>
            <a:xfrm>
              <a:off x="6113791" y="5702270"/>
              <a:ext cx="171905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Agricultura</a:t>
              </a:r>
              <a:endParaRPr lang="bg-B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ángulo 40"/>
            <p:cNvSpPr/>
            <p:nvPr/>
          </p:nvSpPr>
          <p:spPr>
            <a:xfrm>
              <a:off x="6037263" y="5203097"/>
              <a:ext cx="1971807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US$2,393</a:t>
              </a:r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M</a:t>
              </a:r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7" name="Rectángulo 3"/>
          <p:cNvSpPr/>
          <p:nvPr/>
        </p:nvSpPr>
        <p:spPr>
          <a:xfrm>
            <a:off x="2979365" y="407161"/>
            <a:ext cx="5317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altLang="es-C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exportaciones país 2013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lipse 47"/>
          <p:cNvSpPr/>
          <p:nvPr/>
        </p:nvSpPr>
        <p:spPr>
          <a:xfrm>
            <a:off x="4697405" y="3478416"/>
            <a:ext cx="1350000" cy="1350000"/>
          </a:xfrm>
          <a:prstGeom prst="ellipse">
            <a:avLst/>
          </a:prstGeom>
          <a:solidFill>
            <a:srgbClr val="79624B"/>
          </a:solidFill>
          <a:ln>
            <a:solidFill>
              <a:srgbClr val="19B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350"/>
          </a:p>
        </p:txBody>
      </p:sp>
      <p:sp>
        <p:nvSpPr>
          <p:cNvPr id="39" name="Elipse 46"/>
          <p:cNvSpPr/>
          <p:nvPr/>
        </p:nvSpPr>
        <p:spPr>
          <a:xfrm>
            <a:off x="2674628" y="3461919"/>
            <a:ext cx="1350000" cy="1350000"/>
          </a:xfrm>
          <a:prstGeom prst="ellipse">
            <a:avLst/>
          </a:prstGeom>
          <a:solidFill>
            <a:srgbClr val="19B1AC"/>
          </a:solidFill>
          <a:ln>
            <a:solidFill>
              <a:srgbClr val="19B1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350"/>
          </a:p>
        </p:txBody>
      </p:sp>
      <p:sp>
        <p:nvSpPr>
          <p:cNvPr id="40" name="Elipse 3"/>
          <p:cNvSpPr/>
          <p:nvPr/>
        </p:nvSpPr>
        <p:spPr>
          <a:xfrm>
            <a:off x="847888" y="3605654"/>
            <a:ext cx="1080000" cy="1080000"/>
          </a:xfrm>
          <a:prstGeom prst="ellipse">
            <a:avLst/>
          </a:prstGeom>
          <a:solidFill>
            <a:srgbClr val="1A9ECF"/>
          </a:solidFill>
          <a:ln>
            <a:solidFill>
              <a:srgbClr val="1A9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350"/>
          </a:p>
        </p:txBody>
      </p:sp>
      <p:pic>
        <p:nvPicPr>
          <p:cNvPr id="41" name="Picture 22" descr="https://cdn0.iconfinder.com/data/icons/cosmo-food-3/40/coffee_bean-512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46" y="3621886"/>
            <a:ext cx="464473" cy="4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 descr="https://lh6.googleusercontent.com/-Nuhu-Wobp1E/AAAAAAAAAAI/AAAAAAAAACA/TELk10fI_PQ/photo.jp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1576">
            <a:off x="4893824" y="4105084"/>
            <a:ext cx="479852" cy="4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2" descr="https://cdn2.iconfinder.com/data/icons/fruits-and-vegetables/100/_banana-512.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58" y="4023748"/>
            <a:ext cx="721515" cy="7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https://cdn3.iconfinder.com/data/icons/water-sports-and-recreation-tours/512/Water_sports_and_recreation_tours_Surfing-512.png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5" y="3789911"/>
            <a:ext cx="676768" cy="6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0" descr="https://cdn3.iconfinder.com/data/icons/glypho-computers-andother-tech/64/computer-chip-cpu-512.pn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75" y="3683897"/>
            <a:ext cx="928685" cy="9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ipse 52"/>
          <p:cNvSpPr/>
          <p:nvPr/>
        </p:nvSpPr>
        <p:spPr>
          <a:xfrm>
            <a:off x="6623885" y="3315792"/>
            <a:ext cx="1620000" cy="1620000"/>
          </a:xfrm>
          <a:prstGeom prst="ellipse">
            <a:avLst/>
          </a:prstGeom>
          <a:solidFill>
            <a:srgbClr val="E14295"/>
          </a:solidFill>
          <a:ln>
            <a:solidFill>
              <a:srgbClr val="E14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350"/>
          </a:p>
        </p:txBody>
      </p:sp>
      <p:sp>
        <p:nvSpPr>
          <p:cNvPr id="47" name="Elipse 75"/>
          <p:cNvSpPr/>
          <p:nvPr/>
        </p:nvSpPr>
        <p:spPr>
          <a:xfrm>
            <a:off x="6620617" y="3312523"/>
            <a:ext cx="1620000" cy="1620000"/>
          </a:xfrm>
          <a:prstGeom prst="ellipse">
            <a:avLst/>
          </a:prstGeom>
          <a:solidFill>
            <a:srgbClr val="E14295"/>
          </a:solidFill>
          <a:ln w="57150">
            <a:solidFill>
              <a:srgbClr val="E14295"/>
            </a:solidFill>
          </a:ln>
          <a:effectLst>
            <a:glow rad="635000">
              <a:srgbClr val="FC91C7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350"/>
          </a:p>
        </p:txBody>
      </p:sp>
      <p:grpSp>
        <p:nvGrpSpPr>
          <p:cNvPr id="48" name="Group 125"/>
          <p:cNvGrpSpPr/>
          <p:nvPr/>
        </p:nvGrpSpPr>
        <p:grpSpPr>
          <a:xfrm>
            <a:off x="7024521" y="3797482"/>
            <a:ext cx="802133" cy="713315"/>
            <a:chOff x="5368132" y="3540125"/>
            <a:chExt cx="465138" cy="435769"/>
          </a:xfrm>
          <a:solidFill>
            <a:schemeClr val="bg2"/>
          </a:solidFill>
        </p:grpSpPr>
        <p:sp>
          <p:nvSpPr>
            <p:cNvPr id="49" name="AutoShape 110"/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solidFill>
                <a:schemeClr val="bg2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50" name="AutoShape 111"/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solidFill>
                <a:schemeClr val="bg2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sp>
        <p:nvSpPr>
          <p:cNvPr id="51" name="AutoShape 4"/>
          <p:cNvSpPr>
            <a:spLocks/>
          </p:cNvSpPr>
          <p:nvPr/>
        </p:nvSpPr>
        <p:spPr bwMode="auto">
          <a:xfrm>
            <a:off x="7293656" y="3949542"/>
            <a:ext cx="270000" cy="27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Gill Sans" charset="0"/>
            </a:endParaRPr>
          </a:p>
        </p:txBody>
      </p:sp>
      <p:grpSp>
        <p:nvGrpSpPr>
          <p:cNvPr id="28" name="Grupo 54"/>
          <p:cNvGrpSpPr/>
          <p:nvPr/>
        </p:nvGrpSpPr>
        <p:grpSpPr>
          <a:xfrm>
            <a:off x="6286495" y="2447161"/>
            <a:ext cx="2172203" cy="695634"/>
            <a:chOff x="5489173" y="4674035"/>
            <a:chExt cx="2441930" cy="927512"/>
          </a:xfrm>
        </p:grpSpPr>
        <p:sp>
          <p:nvSpPr>
            <p:cNvPr id="29" name="TextBox 17"/>
            <p:cNvSpPr txBox="1"/>
            <p:nvPr/>
          </p:nvSpPr>
          <p:spPr>
            <a:xfrm>
              <a:off x="5489173" y="5109104"/>
              <a:ext cx="24419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Servicios de TI</a:t>
              </a:r>
              <a:endParaRPr lang="bg-B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ángulo 56"/>
            <p:cNvSpPr/>
            <p:nvPr/>
          </p:nvSpPr>
          <p:spPr>
            <a:xfrm>
              <a:off x="5760180" y="4674035"/>
              <a:ext cx="1971805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US$2,870</a:t>
              </a:r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ea typeface="Open Sans Condensed Light" panose="020B0306030504020204" pitchFamily="34" charset="0"/>
                  <a:cs typeface="Arial" panose="020B0604020202020204" pitchFamily="34" charset="0"/>
                </a:rPr>
                <a:t>M</a:t>
              </a:r>
              <a:r>
                <a:rPr lang="es-CR" sz="2100" b="1" dirty="0">
                  <a:solidFill>
                    <a:srgbClr val="5E565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1" name="7 CuadroTexto"/>
          <p:cNvSpPr txBox="1"/>
          <p:nvPr/>
        </p:nvSpPr>
        <p:spPr>
          <a:xfrm>
            <a:off x="630698" y="5564689"/>
            <a:ext cx="5049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es-E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Elaboración propia con datos de COMEX, PROCOMER y BCCR.</a:t>
            </a:r>
            <a:endParaRPr lang="es-MX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96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 animBg="1"/>
      <p:bldP spid="51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37" name="Rectángulo 3"/>
          <p:cNvSpPr/>
          <p:nvPr/>
        </p:nvSpPr>
        <p:spPr>
          <a:xfrm>
            <a:off x="5669279" y="565657"/>
            <a:ext cx="2481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TIC en la industria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3"/>
          <p:cNvGrpSpPr/>
          <p:nvPr/>
        </p:nvGrpSpPr>
        <p:grpSpPr>
          <a:xfrm>
            <a:off x="286943" y="1982899"/>
            <a:ext cx="5382336" cy="8021220"/>
            <a:chOff x="2465573" y="-232679"/>
            <a:chExt cx="7176448" cy="10694960"/>
          </a:xfrm>
        </p:grpSpPr>
        <p:pic>
          <p:nvPicPr>
            <p:cNvPr id="42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52"/>
            <a:stretch/>
          </p:blipFill>
          <p:spPr>
            <a:xfrm>
              <a:off x="2465573" y="-232679"/>
              <a:ext cx="7176448" cy="5626273"/>
            </a:xfrm>
            <a:prstGeom prst="rect">
              <a:avLst/>
            </a:prstGeom>
          </p:spPr>
        </p:pic>
        <p:pic>
          <p:nvPicPr>
            <p:cNvPr id="43" name="Imagen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" t="16494" r="28055"/>
            <a:stretch/>
          </p:blipFill>
          <p:spPr>
            <a:xfrm>
              <a:off x="2666877" y="5176909"/>
              <a:ext cx="6975144" cy="5285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314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0191 -0.6939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3"/>
          <p:cNvSpPr/>
          <p:nvPr/>
        </p:nvSpPr>
        <p:spPr>
          <a:xfrm>
            <a:off x="-1" y="857250"/>
            <a:ext cx="9144001" cy="5143500"/>
          </a:xfrm>
          <a:prstGeom prst="rect">
            <a:avLst/>
          </a:prstGeom>
          <a:solidFill>
            <a:srgbClr val="1C81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Rectangle 4"/>
          <p:cNvSpPr/>
          <p:nvPr/>
        </p:nvSpPr>
        <p:spPr>
          <a:xfrm>
            <a:off x="1778396" y="857250"/>
            <a:ext cx="7365605" cy="51435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9" name="Rectangle 5"/>
          <p:cNvSpPr/>
          <p:nvPr/>
        </p:nvSpPr>
        <p:spPr>
          <a:xfrm>
            <a:off x="3597406" y="857250"/>
            <a:ext cx="5563016" cy="5143500"/>
          </a:xfrm>
          <a:prstGeom prst="rect">
            <a:avLst/>
          </a:prstGeom>
          <a:solidFill>
            <a:srgbClr val="078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5438990" y="857250"/>
            <a:ext cx="3732499" cy="5143500"/>
          </a:xfrm>
          <a:prstGeom prst="rect">
            <a:avLst/>
          </a:prstGeom>
          <a:solidFill>
            <a:srgbClr val="63C0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 rot="16200000">
            <a:off x="-970766" y="3634315"/>
            <a:ext cx="2912966" cy="3027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3300" dirty="0">
                <a:solidFill>
                  <a:prstClr val="white"/>
                </a:solidFill>
                <a:latin typeface="Antipasto" panose="02000506000000020004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Tecnologías de Información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 rot="16200000">
            <a:off x="863379" y="3677178"/>
            <a:ext cx="2912966" cy="3027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3300" dirty="0">
                <a:solidFill>
                  <a:prstClr val="white"/>
                </a:solidFill>
                <a:latin typeface="Antipasto" panose="02000506000000020004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Desarrollo de Software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 rot="16200000">
            <a:off x="2356087" y="3860821"/>
            <a:ext cx="3675306" cy="3308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3300" dirty="0">
                <a:solidFill>
                  <a:prstClr val="white"/>
                </a:solidFill>
                <a:latin typeface="Antipasto" panose="02000506000000020004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Comercialización de Tecnologías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 rot="16200000">
            <a:off x="3976319" y="3868784"/>
            <a:ext cx="3820703" cy="2672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3300" dirty="0">
                <a:solidFill>
                  <a:prstClr val="white"/>
                </a:solidFill>
                <a:latin typeface="Antipasto" panose="02000506000000020004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Redes y Telecomunicaciones</a:t>
            </a:r>
          </a:p>
        </p:txBody>
      </p:sp>
      <p:sp>
        <p:nvSpPr>
          <p:cNvPr id="85" name="Rectangle 3"/>
          <p:cNvSpPr/>
          <p:nvPr/>
        </p:nvSpPr>
        <p:spPr>
          <a:xfrm>
            <a:off x="9137896" y="830932"/>
            <a:ext cx="1729409" cy="5198292"/>
          </a:xfrm>
          <a:prstGeom prst="rect">
            <a:avLst/>
          </a:prstGeom>
          <a:solidFill>
            <a:srgbClr val="CD0067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Rectangle 4"/>
          <p:cNvSpPr/>
          <p:nvPr/>
        </p:nvSpPr>
        <p:spPr>
          <a:xfrm>
            <a:off x="10867302" y="830932"/>
            <a:ext cx="1770028" cy="5198292"/>
          </a:xfrm>
          <a:prstGeom prst="rect">
            <a:avLst/>
          </a:prstGeom>
          <a:solidFill>
            <a:srgbClr val="CD00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 rot="16200000">
            <a:off x="8167127" y="3677077"/>
            <a:ext cx="2912966" cy="302744"/>
          </a:xfrm>
          <a:prstGeom prst="rect">
            <a:avLst/>
          </a:prstGeom>
          <a:solidFill>
            <a:srgbClr val="CD0067">
              <a:lumMod val="60000"/>
              <a:lumOff val="40000"/>
            </a:srgb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CR" sz="3300" dirty="0">
                <a:solidFill>
                  <a:prstClr val="white"/>
                </a:solidFill>
                <a:latin typeface="Antipasto" panose="02000506000000020004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Multimedia Digital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 rot="16200000">
            <a:off x="10152310" y="3719939"/>
            <a:ext cx="2912966" cy="3027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3300" dirty="0">
                <a:solidFill>
                  <a:prstClr val="white"/>
                </a:solidFill>
                <a:latin typeface="Antipasto" panose="02000506000000020004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e-</a:t>
            </a:r>
            <a:r>
              <a:rPr lang="es-CR" sz="3300" dirty="0" err="1">
                <a:solidFill>
                  <a:prstClr val="white"/>
                </a:solidFill>
                <a:latin typeface="Antipasto" panose="02000506000000020004" pitchFamily="2" charset="0"/>
                <a:ea typeface="Adobe Fan Heiti Std B" panose="020B0700000000000000" pitchFamily="34" charset="-128"/>
                <a:cs typeface="Arial" panose="020B0604020202020204" pitchFamily="34" charset="0"/>
              </a:rPr>
              <a:t>learning</a:t>
            </a:r>
            <a:endParaRPr lang="es-CR" sz="3300" dirty="0">
              <a:solidFill>
                <a:prstClr val="white"/>
              </a:solidFill>
              <a:latin typeface="Antipasto" panose="02000506000000020004" pitchFamily="2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-33986" y="1195655"/>
            <a:ext cx="180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dirty="0">
                <a:solidFill>
                  <a:srgbClr val="FFFFFF"/>
                </a:solidFill>
                <a:latin typeface="Impact"/>
              </a:rPr>
              <a:t>55%</a:t>
            </a:r>
          </a:p>
        </p:txBody>
      </p:sp>
      <p:sp>
        <p:nvSpPr>
          <p:cNvPr id="93" name="CuadroTexto 92"/>
          <p:cNvSpPr txBox="1"/>
          <p:nvPr/>
        </p:nvSpPr>
        <p:spPr>
          <a:xfrm>
            <a:off x="1794817" y="1187492"/>
            <a:ext cx="180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dirty="0">
                <a:solidFill>
                  <a:srgbClr val="FFFFFF"/>
                </a:solidFill>
                <a:latin typeface="Impact"/>
              </a:rPr>
              <a:t>52%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3648109" y="1179327"/>
            <a:ext cx="180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dirty="0">
                <a:solidFill>
                  <a:srgbClr val="FFFFFF"/>
                </a:solidFill>
                <a:latin typeface="Impact"/>
              </a:rPr>
              <a:t>22%</a:t>
            </a:r>
          </a:p>
        </p:txBody>
      </p:sp>
      <p:sp>
        <p:nvSpPr>
          <p:cNvPr id="95" name="CuadroTexto 94"/>
          <p:cNvSpPr txBox="1"/>
          <p:nvPr/>
        </p:nvSpPr>
        <p:spPr>
          <a:xfrm>
            <a:off x="5501401" y="1195657"/>
            <a:ext cx="180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dirty="0">
                <a:solidFill>
                  <a:srgbClr val="FFFFFF"/>
                </a:solidFill>
                <a:latin typeface="Impact"/>
              </a:rPr>
              <a:t>22%</a:t>
            </a:r>
          </a:p>
        </p:txBody>
      </p:sp>
      <p:sp>
        <p:nvSpPr>
          <p:cNvPr id="96" name="CuadroTexto 95"/>
          <p:cNvSpPr txBox="1"/>
          <p:nvPr/>
        </p:nvSpPr>
        <p:spPr>
          <a:xfrm>
            <a:off x="9110408" y="1177608"/>
            <a:ext cx="180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dirty="0">
                <a:solidFill>
                  <a:srgbClr val="FFFFFF"/>
                </a:solidFill>
                <a:latin typeface="Impact"/>
              </a:rPr>
              <a:t>12%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10970683" y="1177961"/>
            <a:ext cx="1805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dirty="0">
                <a:solidFill>
                  <a:srgbClr val="FFFFFF"/>
                </a:solidFill>
                <a:latin typeface="Impact"/>
              </a:rPr>
              <a:t>10%</a:t>
            </a:r>
          </a:p>
        </p:txBody>
      </p:sp>
      <p:grpSp>
        <p:nvGrpSpPr>
          <p:cNvPr id="98" name="Grupo 97"/>
          <p:cNvGrpSpPr/>
          <p:nvPr/>
        </p:nvGrpSpPr>
        <p:grpSpPr>
          <a:xfrm>
            <a:off x="-33986" y="830721"/>
            <a:ext cx="14588943" cy="5224485"/>
            <a:chOff x="-45314" y="-6937921"/>
            <a:chExt cx="19451924" cy="6965979"/>
          </a:xfrm>
        </p:grpSpPr>
        <p:grpSp>
          <p:nvGrpSpPr>
            <p:cNvPr id="99" name="Grupo 98"/>
            <p:cNvGrpSpPr/>
            <p:nvPr/>
          </p:nvGrpSpPr>
          <p:grpSpPr>
            <a:xfrm>
              <a:off x="-45314" y="-6937921"/>
              <a:ext cx="17080731" cy="6965979"/>
              <a:chOff x="107086" y="7919644"/>
              <a:chExt cx="17080731" cy="6965979"/>
            </a:xfrm>
          </p:grpSpPr>
          <p:sp>
            <p:nvSpPr>
              <p:cNvPr id="103" name="Rectangle 3"/>
              <p:cNvSpPr/>
              <p:nvPr/>
            </p:nvSpPr>
            <p:spPr>
              <a:xfrm>
                <a:off x="152399" y="7957451"/>
                <a:ext cx="12192001" cy="6858000"/>
              </a:xfrm>
              <a:prstGeom prst="rect">
                <a:avLst/>
              </a:prstGeom>
              <a:solidFill>
                <a:srgbClr val="1C81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4" name="Rectangle 4"/>
              <p:cNvSpPr/>
              <p:nvPr/>
            </p:nvSpPr>
            <p:spPr>
              <a:xfrm>
                <a:off x="2523593" y="7957451"/>
                <a:ext cx="9820807" cy="685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5" name="Rectangle 5"/>
              <p:cNvSpPr/>
              <p:nvPr/>
            </p:nvSpPr>
            <p:spPr>
              <a:xfrm>
                <a:off x="4948942" y="7941400"/>
                <a:ext cx="7417353" cy="6944223"/>
              </a:xfrm>
              <a:prstGeom prst="rect">
                <a:avLst/>
              </a:prstGeom>
              <a:solidFill>
                <a:srgbClr val="07829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5" name="Rectangle 6"/>
              <p:cNvSpPr/>
              <p:nvPr/>
            </p:nvSpPr>
            <p:spPr>
              <a:xfrm>
                <a:off x="7404382" y="7941400"/>
                <a:ext cx="4976665" cy="6944223"/>
              </a:xfrm>
              <a:prstGeom prst="rect">
                <a:avLst/>
              </a:prstGeom>
              <a:solidFill>
                <a:srgbClr val="63C05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6" name="Rectangle 7"/>
              <p:cNvSpPr/>
              <p:nvPr/>
            </p:nvSpPr>
            <p:spPr>
              <a:xfrm>
                <a:off x="9895120" y="7919644"/>
                <a:ext cx="2553732" cy="6931056"/>
              </a:xfrm>
              <a:prstGeom prst="rect">
                <a:avLst/>
              </a:prstGeom>
              <a:solidFill>
                <a:srgbClr val="F5D54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7" name="Content Placeholder 2"/>
              <p:cNvSpPr txBox="1">
                <a:spLocks/>
              </p:cNvSpPr>
              <p:nvPr/>
            </p:nvSpPr>
            <p:spPr>
              <a:xfrm rot="16200000">
                <a:off x="-1141956" y="11660204"/>
                <a:ext cx="3883955" cy="40365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s-CR" sz="3300" dirty="0">
                    <a:solidFill>
                      <a:prstClr val="white"/>
                    </a:solidFill>
                    <a:latin typeface="Antipasto" panose="02000506000000020004" pitchFamily="2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Tecnologías de Información</a:t>
                </a:r>
              </a:p>
            </p:txBody>
          </p:sp>
          <p:sp>
            <p:nvSpPr>
              <p:cNvPr id="118" name="Content Placeholder 2"/>
              <p:cNvSpPr txBox="1">
                <a:spLocks/>
              </p:cNvSpPr>
              <p:nvPr/>
            </p:nvSpPr>
            <p:spPr>
              <a:xfrm rot="16200000">
                <a:off x="1303568" y="11717354"/>
                <a:ext cx="3883955" cy="40365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s-CR" sz="3300" dirty="0">
                    <a:solidFill>
                      <a:prstClr val="white"/>
                    </a:solidFill>
                    <a:latin typeface="Antipasto" panose="02000506000000020004" pitchFamily="2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Desarrollo de Software</a:t>
                </a:r>
              </a:p>
            </p:txBody>
          </p:sp>
          <p:sp>
            <p:nvSpPr>
              <p:cNvPr id="119" name="Content Placeholder 2"/>
              <p:cNvSpPr txBox="1">
                <a:spLocks/>
              </p:cNvSpPr>
              <p:nvPr/>
            </p:nvSpPr>
            <p:spPr>
              <a:xfrm rot="16200000">
                <a:off x="3293849" y="11962210"/>
                <a:ext cx="4900408" cy="441115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s-CR" sz="3300" dirty="0">
                    <a:solidFill>
                      <a:prstClr val="white"/>
                    </a:solidFill>
                    <a:latin typeface="Antipasto" panose="02000506000000020004" pitchFamily="2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Comercialización de Tecnologías</a:t>
                </a:r>
              </a:p>
            </p:txBody>
          </p:sp>
          <p:sp>
            <p:nvSpPr>
              <p:cNvPr id="120" name="Content Placeholder 2"/>
              <p:cNvSpPr txBox="1">
                <a:spLocks/>
              </p:cNvSpPr>
              <p:nvPr/>
            </p:nvSpPr>
            <p:spPr>
              <a:xfrm rot="16200000">
                <a:off x="5454155" y="11972827"/>
                <a:ext cx="5094270" cy="35636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s-CR" sz="3300" dirty="0">
                    <a:solidFill>
                      <a:prstClr val="white"/>
                    </a:solidFill>
                    <a:latin typeface="Antipasto" panose="02000506000000020004" pitchFamily="2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Redes y Telecomunicaciones</a:t>
                </a:r>
              </a:p>
            </p:txBody>
          </p:sp>
          <p:sp>
            <p:nvSpPr>
              <p:cNvPr id="121" name="Content Placeholder 2"/>
              <p:cNvSpPr txBox="1">
                <a:spLocks/>
              </p:cNvSpPr>
              <p:nvPr/>
            </p:nvSpPr>
            <p:spPr>
              <a:xfrm rot="16200000">
                <a:off x="8303561" y="12029733"/>
                <a:ext cx="5094270" cy="35636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s-CR" sz="3300" dirty="0">
                    <a:solidFill>
                      <a:prstClr val="white"/>
                    </a:solidFill>
                    <a:latin typeface="Antipasto" panose="02000506000000020004" pitchFamily="2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e-</a:t>
                </a:r>
                <a:r>
                  <a:rPr lang="es-CR" sz="3300" dirty="0" err="1">
                    <a:solidFill>
                      <a:prstClr val="white"/>
                    </a:solidFill>
                    <a:latin typeface="Antipasto" panose="02000506000000020004" pitchFamily="2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commerce</a:t>
                </a:r>
                <a:endParaRPr lang="es-CR" sz="3300" dirty="0">
                  <a:solidFill>
                    <a:prstClr val="white"/>
                  </a:solidFill>
                  <a:latin typeface="Antipasto" panose="02000506000000020004" pitchFamily="2" charset="0"/>
                  <a:ea typeface="Adobe Fan Heiti Std B" panose="020B0700000000000000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tangle 3"/>
              <p:cNvSpPr/>
              <p:nvPr/>
            </p:nvSpPr>
            <p:spPr>
              <a:xfrm>
                <a:off x="12336257" y="7922360"/>
                <a:ext cx="2305879" cy="6931056"/>
              </a:xfrm>
              <a:prstGeom prst="rect">
                <a:avLst/>
              </a:prstGeom>
              <a:solidFill>
                <a:srgbClr val="CD0067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3" name="Rectangle 4"/>
              <p:cNvSpPr/>
              <p:nvPr/>
            </p:nvSpPr>
            <p:spPr>
              <a:xfrm>
                <a:off x="14642136" y="7922360"/>
                <a:ext cx="2360037" cy="6931056"/>
              </a:xfrm>
              <a:prstGeom prst="rect">
                <a:avLst/>
              </a:prstGeom>
              <a:solidFill>
                <a:srgbClr val="CD006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350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4" name="Content Placeholder 2"/>
              <p:cNvSpPr txBox="1">
                <a:spLocks/>
              </p:cNvSpPr>
              <p:nvPr/>
            </p:nvSpPr>
            <p:spPr>
              <a:xfrm rot="16200000">
                <a:off x="11041902" y="11717219"/>
                <a:ext cx="3883955" cy="403658"/>
              </a:xfrm>
              <a:prstGeom prst="rect">
                <a:avLst/>
              </a:prstGeom>
              <a:solidFill>
                <a:srgbClr val="CD0067">
                  <a:lumMod val="60000"/>
                  <a:lumOff val="40000"/>
                </a:srgbClr>
              </a:solidFill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s-CR" sz="3300" dirty="0">
                    <a:solidFill>
                      <a:prstClr val="white"/>
                    </a:solidFill>
                    <a:latin typeface="Antipasto" panose="02000506000000020004" pitchFamily="2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Multimedia Digital</a:t>
                </a:r>
              </a:p>
            </p:txBody>
          </p:sp>
          <p:sp>
            <p:nvSpPr>
              <p:cNvPr id="125" name="Content Placeholder 2"/>
              <p:cNvSpPr txBox="1">
                <a:spLocks/>
              </p:cNvSpPr>
              <p:nvPr/>
            </p:nvSpPr>
            <p:spPr>
              <a:xfrm rot="16200000">
                <a:off x="13688811" y="11774369"/>
                <a:ext cx="3883955" cy="40365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:r>
                  <a:rPr lang="es-CR" sz="3300" dirty="0">
                    <a:solidFill>
                      <a:prstClr val="white"/>
                    </a:solidFill>
                    <a:latin typeface="Antipasto" panose="02000506000000020004" pitchFamily="2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e-</a:t>
                </a:r>
                <a:r>
                  <a:rPr lang="es-CR" sz="3300" dirty="0" err="1">
                    <a:solidFill>
                      <a:prstClr val="white"/>
                    </a:solidFill>
                    <a:latin typeface="Antipasto" panose="02000506000000020004" pitchFamily="2" charset="0"/>
                    <a:ea typeface="Adobe Fan Heiti Std B" panose="020B0700000000000000" pitchFamily="34" charset="-128"/>
                    <a:cs typeface="Arial" panose="020B0604020202020204" pitchFamily="34" charset="0"/>
                  </a:rPr>
                  <a:t>learning</a:t>
                </a:r>
                <a:endParaRPr lang="es-CR" sz="3300" dirty="0">
                  <a:solidFill>
                    <a:prstClr val="white"/>
                  </a:solidFill>
                  <a:latin typeface="Antipasto" panose="02000506000000020004" pitchFamily="2" charset="0"/>
                  <a:ea typeface="Adobe Fan Heiti Std B" panose="020B0700000000000000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6" name="CuadroTexto 125"/>
              <p:cNvSpPr txBox="1"/>
              <p:nvPr/>
            </p:nvSpPr>
            <p:spPr>
              <a:xfrm>
                <a:off x="107086" y="8408656"/>
                <a:ext cx="2407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R" sz="6000" kern="0" dirty="0">
                    <a:solidFill>
                      <a:srgbClr val="FFFFFF"/>
                    </a:solidFill>
                    <a:latin typeface="Impact"/>
                  </a:rPr>
                  <a:t>55%</a:t>
                </a:r>
              </a:p>
            </p:txBody>
          </p:sp>
          <p:sp>
            <p:nvSpPr>
              <p:cNvPr id="127" name="CuadroTexto 126"/>
              <p:cNvSpPr txBox="1"/>
              <p:nvPr/>
            </p:nvSpPr>
            <p:spPr>
              <a:xfrm>
                <a:off x="2545489" y="8397770"/>
                <a:ext cx="2407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R" sz="6000" kern="0" dirty="0">
                    <a:solidFill>
                      <a:srgbClr val="FFFFFF"/>
                    </a:solidFill>
                    <a:latin typeface="Impact"/>
                  </a:rPr>
                  <a:t>52%</a:t>
                </a:r>
              </a:p>
            </p:txBody>
          </p:sp>
          <p:sp>
            <p:nvSpPr>
              <p:cNvPr id="128" name="CuadroTexto 127"/>
              <p:cNvSpPr txBox="1"/>
              <p:nvPr/>
            </p:nvSpPr>
            <p:spPr>
              <a:xfrm>
                <a:off x="5016545" y="8386885"/>
                <a:ext cx="2407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R" sz="6000" kern="0" dirty="0">
                    <a:solidFill>
                      <a:srgbClr val="FFFFFF"/>
                    </a:solidFill>
                    <a:latin typeface="Impact"/>
                  </a:rPr>
                  <a:t>22%</a:t>
                </a:r>
              </a:p>
            </p:txBody>
          </p:sp>
          <p:sp>
            <p:nvSpPr>
              <p:cNvPr id="129" name="CuadroTexto 128"/>
              <p:cNvSpPr txBox="1"/>
              <p:nvPr/>
            </p:nvSpPr>
            <p:spPr>
              <a:xfrm>
                <a:off x="7487601" y="8408657"/>
                <a:ext cx="2407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R" sz="6000" kern="0" dirty="0">
                    <a:solidFill>
                      <a:srgbClr val="FFFFFF"/>
                    </a:solidFill>
                    <a:latin typeface="Impact"/>
                  </a:rPr>
                  <a:t>22%</a:t>
                </a:r>
              </a:p>
            </p:txBody>
          </p:sp>
          <p:sp>
            <p:nvSpPr>
              <p:cNvPr id="130" name="CuadroTexto 129"/>
              <p:cNvSpPr txBox="1"/>
              <p:nvPr/>
            </p:nvSpPr>
            <p:spPr>
              <a:xfrm>
                <a:off x="9931000" y="8386884"/>
                <a:ext cx="2407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R" sz="6000" kern="0" dirty="0">
                    <a:solidFill>
                      <a:srgbClr val="FFFFFF"/>
                    </a:solidFill>
                    <a:latin typeface="Impact"/>
                  </a:rPr>
                  <a:t>20%</a:t>
                </a:r>
              </a:p>
            </p:txBody>
          </p:sp>
          <p:sp>
            <p:nvSpPr>
              <p:cNvPr id="131" name="CuadroTexto 130"/>
              <p:cNvSpPr txBox="1"/>
              <p:nvPr/>
            </p:nvSpPr>
            <p:spPr>
              <a:xfrm>
                <a:off x="12299610" y="8384592"/>
                <a:ext cx="2407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R" sz="6000" kern="0" dirty="0">
                    <a:solidFill>
                      <a:srgbClr val="FFFFFF"/>
                    </a:solidFill>
                    <a:latin typeface="Impact"/>
                  </a:rPr>
                  <a:t>12%</a:t>
                </a:r>
              </a:p>
            </p:txBody>
          </p:sp>
          <p:sp>
            <p:nvSpPr>
              <p:cNvPr id="132" name="CuadroTexto 131"/>
              <p:cNvSpPr txBox="1"/>
              <p:nvPr/>
            </p:nvSpPr>
            <p:spPr>
              <a:xfrm>
                <a:off x="14779977" y="8385061"/>
                <a:ext cx="24078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s-CR" sz="6000" kern="0" dirty="0">
                    <a:solidFill>
                      <a:srgbClr val="FFFFFF"/>
                    </a:solidFill>
                    <a:latin typeface="Impact"/>
                  </a:rPr>
                  <a:t>10%</a:t>
                </a:r>
              </a:p>
            </p:txBody>
          </p:sp>
        </p:grpSp>
        <p:sp>
          <p:nvSpPr>
            <p:cNvPr id="100" name="Rectangle 4"/>
            <p:cNvSpPr/>
            <p:nvPr/>
          </p:nvSpPr>
          <p:spPr>
            <a:xfrm>
              <a:off x="16828272" y="-6919164"/>
              <a:ext cx="2360037" cy="6931056"/>
            </a:xfrm>
            <a:prstGeom prst="rect">
              <a:avLst/>
            </a:prstGeom>
            <a:solidFill>
              <a:srgbClr val="CD006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>
            <a:xfrm rot="16200000">
              <a:off x="15548377" y="-3067155"/>
              <a:ext cx="3883955" cy="40365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s-CR" sz="3300" dirty="0">
                  <a:solidFill>
                    <a:prstClr val="white"/>
                  </a:solidFill>
                  <a:latin typeface="Antipasto" panose="02000506000000020004" pitchFamily="2" charset="0"/>
                  <a:ea typeface="Adobe Fan Heiti Std B" panose="020B0700000000000000" pitchFamily="34" charset="-128"/>
                  <a:cs typeface="Arial" panose="020B0604020202020204" pitchFamily="34" charset="0"/>
                </a:rPr>
                <a:t>Servicios Habilitados</a:t>
              </a:r>
            </a:p>
          </p:txBody>
        </p:sp>
        <p:sp>
          <p:nvSpPr>
            <p:cNvPr id="102" name="CuadroTexto 101"/>
            <p:cNvSpPr txBox="1"/>
            <p:nvPr/>
          </p:nvSpPr>
          <p:spPr>
            <a:xfrm>
              <a:off x="16998770" y="-6456463"/>
              <a:ext cx="24078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s-CR" sz="6000" kern="0" dirty="0">
                  <a:solidFill>
                    <a:srgbClr val="FFFFFF"/>
                  </a:solidFill>
                  <a:latin typeface="Impact"/>
                </a:rPr>
                <a:t>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314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55694 -0.005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92" grpId="0"/>
      <p:bldP spid="93" grpId="0"/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  <p:sp>
        <p:nvSpPr>
          <p:cNvPr id="27" name="Rounded Rectangle 11">
            <a:extLst>
              <a:ext uri="{FF2B5EF4-FFF2-40B4-BE49-F238E27FC236}">
                <a16:creationId xmlns:a16="http://schemas.microsoft.com/office/drawing/2014/main" xmlns="" id="{8E08072D-B64C-4071-9759-AF30CC2C64A9}"/>
              </a:ext>
            </a:extLst>
          </p:cNvPr>
          <p:cNvSpPr/>
          <p:nvPr/>
        </p:nvSpPr>
        <p:spPr>
          <a:xfrm>
            <a:off x="882253" y="2521583"/>
            <a:ext cx="8261747" cy="27027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4C9FA13D-58A4-443E-B229-B16CA7D73A49}"/>
              </a:ext>
            </a:extLst>
          </p:cNvPr>
          <p:cNvSpPr txBox="1">
            <a:spLocks/>
          </p:cNvSpPr>
          <p:nvPr/>
        </p:nvSpPr>
        <p:spPr>
          <a:xfrm>
            <a:off x="882255" y="2160825"/>
            <a:ext cx="2430065" cy="36933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ea typeface="Adobe Fan Heiti Std B" panose="020B0700000000000000" pitchFamily="34" charset="-128"/>
                <a:cs typeface="Arial" panose="020B0604020202020204" pitchFamily="34" charset="0"/>
              </a:rPr>
              <a:t>Parque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ea typeface="Adobe Fan Heiti Std B" panose="020B0700000000000000" pitchFamily="34" charset="-128"/>
                <a:cs typeface="Arial" panose="020B0604020202020204" pitchFamily="34" charset="0"/>
              </a:rPr>
              <a:t>Empresarial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xmlns="" id="{DE9E6363-82D3-49F5-B7F2-986F7E72FDA9}"/>
              </a:ext>
            </a:extLst>
          </p:cNvPr>
          <p:cNvSpPr/>
          <p:nvPr/>
        </p:nvSpPr>
        <p:spPr>
          <a:xfrm>
            <a:off x="882253" y="3343116"/>
            <a:ext cx="8261747" cy="269081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3A50210B-5B63-4742-A927-9B7C8C72C43B}"/>
              </a:ext>
            </a:extLst>
          </p:cNvPr>
          <p:cNvSpPr txBox="1">
            <a:spLocks/>
          </p:cNvSpPr>
          <p:nvPr/>
        </p:nvSpPr>
        <p:spPr>
          <a:xfrm>
            <a:off x="882254" y="2996643"/>
            <a:ext cx="3236119" cy="36933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ea typeface="Adobe Fan Heiti Std B" panose="020B0700000000000000" pitchFamily="34" charset="-128"/>
                <a:cs typeface="Arial" panose="020B0604020202020204" pitchFamily="34" charset="0"/>
              </a:rPr>
              <a:t>Empleo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xmlns="" id="{6E3EBBAD-BBE9-45AD-A69B-E18BFFA38F6A}"/>
              </a:ext>
            </a:extLst>
          </p:cNvPr>
          <p:cNvSpPr/>
          <p:nvPr/>
        </p:nvSpPr>
        <p:spPr>
          <a:xfrm>
            <a:off x="882253" y="4159881"/>
            <a:ext cx="8261747" cy="27027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932B4783-5F56-45AF-9ADF-D908B64C97CA}"/>
              </a:ext>
            </a:extLst>
          </p:cNvPr>
          <p:cNvSpPr txBox="1">
            <a:spLocks/>
          </p:cNvSpPr>
          <p:nvPr/>
        </p:nvSpPr>
        <p:spPr>
          <a:xfrm>
            <a:off x="882255" y="3813411"/>
            <a:ext cx="1720453" cy="36933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ea typeface="Adobe Fan Heiti Std B" panose="020B0700000000000000" pitchFamily="34" charset="-128"/>
                <a:cs typeface="Arial" panose="020B0604020202020204" pitchFamily="34" charset="0"/>
              </a:rPr>
              <a:t>Producción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xmlns="" id="{3161E9BB-D126-4D02-89E8-C5B11DCBBB8C}"/>
              </a:ext>
            </a:extLst>
          </p:cNvPr>
          <p:cNvSpPr/>
          <p:nvPr/>
        </p:nvSpPr>
        <p:spPr>
          <a:xfrm>
            <a:off x="882253" y="5079047"/>
            <a:ext cx="8261747" cy="269081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xmlns="" id="{CF28E115-F724-40EB-B0E3-1E579CDA53A9}"/>
              </a:ext>
            </a:extLst>
          </p:cNvPr>
          <p:cNvSpPr/>
          <p:nvPr/>
        </p:nvSpPr>
        <p:spPr>
          <a:xfrm>
            <a:off x="882253" y="5079047"/>
            <a:ext cx="8261747" cy="269081"/>
          </a:xfrm>
          <a:prstGeom prst="roundRect">
            <a:avLst/>
          </a:prstGeom>
          <a:solidFill>
            <a:srgbClr val="E14898"/>
          </a:solidFill>
          <a:ln w="6350" cap="flat" cmpd="sng" algn="ctr">
            <a:solidFill>
              <a:srgbClr val="E14898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 dirty="0">
              <a:solidFill>
                <a:srgbClr val="CD0067"/>
              </a:solidFill>
              <a:latin typeface="Arial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9569DF90-26CB-41F3-A47C-E80156487198}"/>
              </a:ext>
            </a:extLst>
          </p:cNvPr>
          <p:cNvSpPr txBox="1">
            <a:spLocks/>
          </p:cNvSpPr>
          <p:nvPr/>
        </p:nvSpPr>
        <p:spPr>
          <a:xfrm>
            <a:off x="882252" y="4730193"/>
            <a:ext cx="2225278" cy="369332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ea typeface="Adobe Fan Heiti Std B" panose="020B0700000000000000" pitchFamily="34" charset="-128"/>
                <a:cs typeface="Arial" panose="020B0604020202020204" pitchFamily="34" charset="0"/>
              </a:rPr>
              <a:t>Exportaciones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xmlns="" id="{AF223D29-7276-46E4-96BA-1C4638F9B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352" y="5012370"/>
            <a:ext cx="5661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100">
                <a:solidFill>
                  <a:schemeClr val="bg2"/>
                </a:solidFill>
                <a:latin typeface="Antipasto" panose="02000506000000020004" pitchFamily="2" charset="0"/>
                <a:cs typeface="Open Sans Condensed Light" panose="020B0306030504020204" pitchFamily="34" charset="0"/>
              </a:rPr>
              <a:t>33%</a:t>
            </a:r>
            <a:endParaRPr lang="bg-BG" altLang="en-US" sz="2100">
              <a:solidFill>
                <a:schemeClr val="bg2"/>
              </a:solidFill>
              <a:latin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78F9C6A3-3964-46CC-B083-59CD96180596}"/>
              </a:ext>
            </a:extLst>
          </p:cNvPr>
          <p:cNvGrpSpPr>
            <a:grpSpLocks/>
          </p:cNvGrpSpPr>
          <p:nvPr/>
        </p:nvGrpSpPr>
        <p:grpSpPr bwMode="auto">
          <a:xfrm>
            <a:off x="882255" y="2519201"/>
            <a:ext cx="355997" cy="270272"/>
            <a:chOff x="625608" y="1501026"/>
            <a:chExt cx="475181" cy="360000"/>
          </a:xfrm>
        </p:grpSpPr>
        <p:sp>
          <p:nvSpPr>
            <p:cNvPr id="38" name="Rounded Rectangle 12">
              <a:extLst>
                <a:ext uri="{FF2B5EF4-FFF2-40B4-BE49-F238E27FC236}">
                  <a16:creationId xmlns:a16="http://schemas.microsoft.com/office/drawing/2014/main" xmlns="" id="{2DE0396D-7156-43F4-9287-AFC30C984E06}"/>
                </a:ext>
              </a:extLst>
            </p:cNvPr>
            <p:cNvSpPr/>
            <p:nvPr/>
          </p:nvSpPr>
          <p:spPr>
            <a:xfrm>
              <a:off x="625608" y="1501026"/>
              <a:ext cx="475181" cy="360000"/>
            </a:xfrm>
            <a:prstGeom prst="roundRect">
              <a:avLst/>
            </a:prstGeom>
            <a:solidFill>
              <a:srgbClr val="1A9ECF"/>
            </a:solidFill>
            <a:ln w="6350" cap="flat" cmpd="sng" algn="ctr">
              <a:solidFill>
                <a:srgbClr val="1A9EC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 dirty="0">
                <a:solidFill>
                  <a:srgbClr val="CD0067"/>
                </a:solidFill>
                <a:latin typeface="Arial"/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9B23D3D2-D3A7-4E76-8745-F5D44DDAC85D}"/>
                </a:ext>
              </a:extLst>
            </p:cNvPr>
            <p:cNvSpPr/>
            <p:nvPr/>
          </p:nvSpPr>
          <p:spPr>
            <a:xfrm>
              <a:off x="1054702" y="1504198"/>
              <a:ext cx="46087" cy="352071"/>
            </a:xfrm>
            <a:prstGeom prst="rect">
              <a:avLst/>
            </a:prstGeom>
            <a:solidFill>
              <a:srgbClr val="1A9ECF"/>
            </a:solidFill>
            <a:ln>
              <a:solidFill>
                <a:srgbClr val="1A9E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sz="1350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xmlns="" id="{2FFEE202-F005-4F9B-AD26-34397D8A3309}"/>
              </a:ext>
            </a:extLst>
          </p:cNvPr>
          <p:cNvGrpSpPr>
            <a:grpSpLocks/>
          </p:cNvGrpSpPr>
          <p:nvPr/>
        </p:nvGrpSpPr>
        <p:grpSpPr bwMode="auto">
          <a:xfrm>
            <a:off x="882252" y="3343113"/>
            <a:ext cx="1025128" cy="265509"/>
            <a:chOff x="625608" y="2597995"/>
            <a:chExt cx="1367497" cy="354485"/>
          </a:xfrm>
        </p:grpSpPr>
        <p:sp>
          <p:nvSpPr>
            <p:cNvPr id="41" name="Rounded Rectangle 12">
              <a:extLst>
                <a:ext uri="{FF2B5EF4-FFF2-40B4-BE49-F238E27FC236}">
                  <a16:creationId xmlns:a16="http://schemas.microsoft.com/office/drawing/2014/main" xmlns="" id="{A09B2758-09E4-4C08-B0F0-669D09E84E3E}"/>
                </a:ext>
              </a:extLst>
            </p:cNvPr>
            <p:cNvSpPr/>
            <p:nvPr/>
          </p:nvSpPr>
          <p:spPr>
            <a:xfrm>
              <a:off x="625608" y="2602763"/>
              <a:ext cx="1335732" cy="349717"/>
            </a:xfrm>
            <a:prstGeom prst="roundRect">
              <a:avLst/>
            </a:prstGeom>
            <a:solidFill>
              <a:srgbClr val="19B1AC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 dirty="0">
                <a:solidFill>
                  <a:srgbClr val="CD0067"/>
                </a:solidFill>
                <a:latin typeface="Arial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CFDB8839-D7F4-4D1B-BB2C-49A3423B923A}"/>
                </a:ext>
              </a:extLst>
            </p:cNvPr>
            <p:cNvSpPr/>
            <p:nvPr/>
          </p:nvSpPr>
          <p:spPr>
            <a:xfrm>
              <a:off x="1896221" y="2597995"/>
              <a:ext cx="96884" cy="354485"/>
            </a:xfrm>
            <a:prstGeom prst="rect">
              <a:avLst/>
            </a:prstGeom>
            <a:solidFill>
              <a:srgbClr val="19B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sz="1350"/>
            </a:p>
          </p:txBody>
        </p:sp>
      </p:grpSp>
      <p:sp>
        <p:nvSpPr>
          <p:cNvPr id="43" name="TextBox 17">
            <a:extLst>
              <a:ext uri="{FF2B5EF4-FFF2-40B4-BE49-F238E27FC236}">
                <a16:creationId xmlns:a16="http://schemas.microsoft.com/office/drawing/2014/main" xmlns="" id="{CB08F308-38F8-406F-872E-CC3B2E09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109" y="3272866"/>
            <a:ext cx="6612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100">
                <a:solidFill>
                  <a:schemeClr val="bg2"/>
                </a:solidFill>
                <a:latin typeface="Antipasto" panose="02000506000000020004" pitchFamily="2" charset="0"/>
                <a:cs typeface="Open Sans Condensed Light" panose="020B0306030504020204" pitchFamily="34" charset="0"/>
              </a:rPr>
              <a:t>4%</a:t>
            </a:r>
            <a:endParaRPr lang="bg-BG" altLang="en-US" sz="2100">
              <a:solidFill>
                <a:schemeClr val="bg2"/>
              </a:solidFill>
              <a:latin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44" name="TextBox 17">
            <a:extLst>
              <a:ext uri="{FF2B5EF4-FFF2-40B4-BE49-F238E27FC236}">
                <a16:creationId xmlns:a16="http://schemas.microsoft.com/office/drawing/2014/main" xmlns="" id="{593BC977-2080-491A-9FF3-2128DC80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13" y="2471576"/>
            <a:ext cx="4619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100" dirty="0">
                <a:solidFill>
                  <a:schemeClr val="bg2"/>
                </a:solidFill>
                <a:latin typeface="Antipasto" panose="02000506000000020004" pitchFamily="2" charset="0"/>
                <a:cs typeface="Open Sans Condensed Light" panose="020B0306030504020204" pitchFamily="34" charset="0"/>
              </a:rPr>
              <a:t>1%</a:t>
            </a:r>
            <a:endParaRPr lang="bg-BG" altLang="en-US" sz="2100" dirty="0">
              <a:solidFill>
                <a:schemeClr val="bg2"/>
              </a:solidFill>
              <a:latin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xmlns="" id="{7B41539B-25F4-4D83-ABAA-540BC812E855}"/>
              </a:ext>
            </a:extLst>
          </p:cNvPr>
          <p:cNvGrpSpPr>
            <a:grpSpLocks/>
          </p:cNvGrpSpPr>
          <p:nvPr/>
        </p:nvGrpSpPr>
        <p:grpSpPr bwMode="auto">
          <a:xfrm>
            <a:off x="882253" y="4159881"/>
            <a:ext cx="4757738" cy="270272"/>
            <a:chOff x="625608" y="3688201"/>
            <a:chExt cx="6344024" cy="360000"/>
          </a:xfrm>
        </p:grpSpPr>
        <p:sp>
          <p:nvSpPr>
            <p:cNvPr id="46" name="Rounded Rectangle 12">
              <a:extLst>
                <a:ext uri="{FF2B5EF4-FFF2-40B4-BE49-F238E27FC236}">
                  <a16:creationId xmlns:a16="http://schemas.microsoft.com/office/drawing/2014/main" xmlns="" id="{E6233D0A-4500-45CF-BA31-10C48347EC2C}"/>
                </a:ext>
              </a:extLst>
            </p:cNvPr>
            <p:cNvSpPr/>
            <p:nvPr/>
          </p:nvSpPr>
          <p:spPr>
            <a:xfrm>
              <a:off x="625608" y="3688201"/>
              <a:ext cx="6337674" cy="360000"/>
            </a:xfrm>
            <a:prstGeom prst="roundRect">
              <a:avLst/>
            </a:prstGeom>
            <a:solidFill>
              <a:srgbClr val="72C66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350" kern="0" dirty="0">
                <a:solidFill>
                  <a:srgbClr val="CD0067"/>
                </a:solidFill>
                <a:latin typeface="Arial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1E84D100-F254-4AA3-B3CF-8ECEEFB06A2D}"/>
                </a:ext>
              </a:extLst>
            </p:cNvPr>
            <p:cNvSpPr/>
            <p:nvPr/>
          </p:nvSpPr>
          <p:spPr>
            <a:xfrm>
              <a:off x="6923591" y="3691373"/>
              <a:ext cx="46041" cy="353656"/>
            </a:xfrm>
            <a:prstGeom prst="rect">
              <a:avLst/>
            </a:prstGeom>
            <a:solidFill>
              <a:srgbClr val="72C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R" sz="1350"/>
            </a:p>
          </p:txBody>
        </p:sp>
      </p:grpSp>
      <p:sp>
        <p:nvSpPr>
          <p:cNvPr id="48" name="TextBox 17">
            <a:extLst>
              <a:ext uri="{FF2B5EF4-FFF2-40B4-BE49-F238E27FC236}">
                <a16:creationId xmlns:a16="http://schemas.microsoft.com/office/drawing/2014/main" xmlns="" id="{FED1A5F9-A137-4B29-97C8-07B114056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534" y="4111066"/>
            <a:ext cx="5661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100">
                <a:solidFill>
                  <a:schemeClr val="bg2"/>
                </a:solidFill>
                <a:latin typeface="Antipasto" panose="02000506000000020004" pitchFamily="2" charset="0"/>
                <a:cs typeface="Open Sans Condensed Light" panose="020B0306030504020204" pitchFamily="34" charset="0"/>
              </a:rPr>
              <a:t>19%</a:t>
            </a:r>
            <a:endParaRPr lang="bg-BG" altLang="en-US" sz="2100">
              <a:solidFill>
                <a:schemeClr val="bg2"/>
              </a:solidFill>
              <a:latin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6" name="Rectángulo 3"/>
          <p:cNvSpPr/>
          <p:nvPr/>
        </p:nvSpPr>
        <p:spPr>
          <a:xfrm>
            <a:off x="2833061" y="907033"/>
            <a:ext cx="5317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Tecnologías Información y Comunicación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  <p:bldP spid="43" grpId="0"/>
      <p:bldP spid="44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E35D97B9-018D-49C8-9E14-B03FED529FE4}"/>
              </a:ext>
            </a:extLst>
          </p:cNvPr>
          <p:cNvSpPr txBox="1">
            <a:spLocks/>
          </p:cNvSpPr>
          <p:nvPr/>
        </p:nvSpPr>
        <p:spPr>
          <a:xfrm>
            <a:off x="803854" y="2499126"/>
            <a:ext cx="7230674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MX" dirty="0"/>
          </a:p>
          <a:p>
            <a:pPr algn="just">
              <a:lnSpc>
                <a:spcPct val="10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Organización privada sin fines de </a:t>
            </a:r>
            <a:r>
              <a:rPr lang="es-MX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lucr</a:t>
            </a:r>
            <a:r>
              <a:rPr lang="es-419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o.</a:t>
            </a:r>
            <a:endParaRPr lang="es-419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Bloque estratégico de más de 200 empresas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419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Fortalecer y apoyar al ecosistema de las tecnologías digitales  mediante la estrategia  “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Costa Rica Verde, Inteligente y Digital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”.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>
              <a:lnSpc>
                <a:spcPct val="150000"/>
              </a:lnSpc>
            </a:pPr>
            <a:endParaRPr lang="es-MX" dirty="0"/>
          </a:p>
        </p:txBody>
      </p:sp>
      <p:sp>
        <p:nvSpPr>
          <p:cNvPr id="8" name="Rectángulo 3"/>
          <p:cNvSpPr/>
          <p:nvPr/>
        </p:nvSpPr>
        <p:spPr>
          <a:xfrm>
            <a:off x="2833061" y="907033"/>
            <a:ext cx="5317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419" altLang="es-C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Cámara de Tecnologías de Información y Comunicación (CAMTIC)</a:t>
            </a:r>
            <a:endParaRPr lang="es-CR" altLang="es-CR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8286" r="55361" b="10358"/>
          <a:stretch/>
        </p:blipFill>
        <p:spPr>
          <a:xfrm>
            <a:off x="7031068" y="5525258"/>
            <a:ext cx="1161956" cy="9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HOTE CAMTIC - 15 Aniversario (estándar)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HOTE CAMTIC - 15 Aniversario (Normal).potx" id="{239E01C1-91C1-4781-AAA9-730561D7C593}" vid="{B3F6C228-A4CE-4FC2-99DF-DE22B982EB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4770</TotalTime>
  <Words>882</Words>
  <Application>Microsoft Office PowerPoint</Application>
  <PresentationFormat>On-screen Show (4:3)</PresentationFormat>
  <Paragraphs>152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Adobe Fan Heiti Std B</vt:lpstr>
      <vt:lpstr>ＭＳ Ｐゴシック</vt:lpstr>
      <vt:lpstr>Antipasto</vt:lpstr>
      <vt:lpstr>Arial</vt:lpstr>
      <vt:lpstr>Calibri</vt:lpstr>
      <vt:lpstr>Calibri Light</vt:lpstr>
      <vt:lpstr>Gill Sans</vt:lpstr>
      <vt:lpstr>Impact</vt:lpstr>
      <vt:lpstr>Myriad Pro Light</vt:lpstr>
      <vt:lpstr>Open Sans Condensed Light</vt:lpstr>
      <vt:lpstr>MACHOTE CAMTIC - 15 Aniversario (estándar)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Cantic</dc:creator>
  <cp:lastModifiedBy>Producción</cp:lastModifiedBy>
  <cp:revision>148</cp:revision>
  <dcterms:created xsi:type="dcterms:W3CDTF">2013-07-08T19:16:47Z</dcterms:created>
  <dcterms:modified xsi:type="dcterms:W3CDTF">2018-04-03T17:46:47Z</dcterms:modified>
</cp:coreProperties>
</file>